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67" r:id="rId6"/>
    <p:sldId id="260" r:id="rId7"/>
    <p:sldId id="261" r:id="rId8"/>
    <p:sldId id="262" r:id="rId9"/>
    <p:sldId id="263" r:id="rId10"/>
    <p:sldId id="264" r:id="rId11"/>
    <p:sldId id="266"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6" d="100"/>
          <a:sy n="56" d="100"/>
        </p:scale>
        <p:origin x="78"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7628CA71-F3C8-47A0-A577-3E2D2FA3B344}"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60314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40CBA-E235-4458-AFA4-87E26021A1FA}"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214680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96810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159951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108790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372752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427285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265557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399161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23378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0CBA-E235-4458-AFA4-87E26021A1F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87852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540CBA-E235-4458-AFA4-87E26021A1FA}"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18558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540CBA-E235-4458-AFA4-87E26021A1FA}"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163859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540CBA-E235-4458-AFA4-87E26021A1FA}"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113817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40CBA-E235-4458-AFA4-87E26021A1FA}"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387638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40CBA-E235-4458-AFA4-87E26021A1FA}"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348281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40CBA-E235-4458-AFA4-87E26021A1FA}"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8CA71-F3C8-47A0-A577-3E2D2FA3B344}" type="slidenum">
              <a:rPr lang="en-US" smtClean="0"/>
              <a:t>‹#›</a:t>
            </a:fld>
            <a:endParaRPr lang="en-US"/>
          </a:p>
        </p:txBody>
      </p:sp>
    </p:spTree>
    <p:extLst>
      <p:ext uri="{BB962C8B-B14F-4D97-AF65-F5344CB8AC3E}">
        <p14:creationId xmlns:p14="http://schemas.microsoft.com/office/powerpoint/2010/main" val="152776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540CBA-E235-4458-AFA4-87E26021A1FA}" type="datetimeFigureOut">
              <a:rPr lang="en-US" smtClean="0"/>
              <a:t>7/7/2020</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28CA71-F3C8-47A0-A577-3E2D2FA3B344}" type="slidenum">
              <a:rPr lang="en-US" smtClean="0"/>
              <a:t>‹#›</a:t>
            </a:fld>
            <a:endParaRPr lang="en-US"/>
          </a:p>
        </p:txBody>
      </p:sp>
    </p:spTree>
    <p:extLst>
      <p:ext uri="{BB962C8B-B14F-4D97-AF65-F5344CB8AC3E}">
        <p14:creationId xmlns:p14="http://schemas.microsoft.com/office/powerpoint/2010/main" val="3669250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gn on the side of a road&#10;&#10;Description automatically generated">
            <a:extLst>
              <a:ext uri="{FF2B5EF4-FFF2-40B4-BE49-F238E27FC236}">
                <a16:creationId xmlns:a16="http://schemas.microsoft.com/office/drawing/2014/main" id="{3F5BA71F-70E2-4F46-840F-45BB6F00C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091" b="9091"/>
          <a:stretch/>
        </p:blipFill>
        <p:spPr>
          <a:xfrm>
            <a:off x="0" y="0"/>
            <a:ext cx="9144000" cy="6858000"/>
          </a:xfrm>
          <a:prstGeom prst="rect">
            <a:avLst/>
          </a:prstGeom>
        </p:spPr>
      </p:pic>
      <p:sp>
        <p:nvSpPr>
          <p:cNvPr id="12"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99" y="-16933"/>
            <a:ext cx="5505449"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BAE71-67A0-4403-BC08-E51C26C1EFC7}"/>
              </a:ext>
            </a:extLst>
          </p:cNvPr>
          <p:cNvSpPr>
            <a:spLocks noGrp="1"/>
          </p:cNvSpPr>
          <p:nvPr>
            <p:ph type="ctrTitle"/>
          </p:nvPr>
        </p:nvSpPr>
        <p:spPr>
          <a:xfrm>
            <a:off x="514350" y="1634067"/>
            <a:ext cx="3133726" cy="3310468"/>
          </a:xfrm>
        </p:spPr>
        <p:txBody>
          <a:bodyPr>
            <a:normAutofit/>
          </a:bodyPr>
          <a:lstStyle/>
          <a:p>
            <a:pPr algn="l">
              <a:lnSpc>
                <a:spcPct val="90000"/>
              </a:lnSpc>
            </a:pPr>
            <a:r>
              <a:rPr lang="en-US" sz="3600" dirty="0">
                <a:solidFill>
                  <a:schemeClr val="bg1"/>
                </a:solidFill>
                <a:latin typeface="Arial Black" panose="020B0A04020102020204" pitchFamily="34" charset="0"/>
              </a:rPr>
              <a:t>Senate Bill 1 (SB 1) Funding: 2018-2020 </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Progress Report</a:t>
            </a:r>
          </a:p>
        </p:txBody>
      </p:sp>
      <p:sp>
        <p:nvSpPr>
          <p:cNvPr id="3" name="Subtitle 2">
            <a:extLst>
              <a:ext uri="{FF2B5EF4-FFF2-40B4-BE49-F238E27FC236}">
                <a16:creationId xmlns:a16="http://schemas.microsoft.com/office/drawing/2014/main" id="{B93A5625-1CC5-496B-BD77-CA81B672AC30}"/>
              </a:ext>
            </a:extLst>
          </p:cNvPr>
          <p:cNvSpPr>
            <a:spLocks noGrp="1"/>
          </p:cNvSpPr>
          <p:nvPr>
            <p:ph type="subTitle" idx="1"/>
          </p:nvPr>
        </p:nvSpPr>
        <p:spPr>
          <a:xfrm>
            <a:off x="514350" y="4944534"/>
            <a:ext cx="3319465" cy="939799"/>
          </a:xfrm>
        </p:spPr>
        <p:txBody>
          <a:bodyPr>
            <a:normAutofit fontScale="62500" lnSpcReduction="20000"/>
          </a:bodyPr>
          <a:lstStyle/>
          <a:p>
            <a:pPr algn="l">
              <a:lnSpc>
                <a:spcPct val="90000"/>
              </a:lnSpc>
            </a:pPr>
            <a:endParaRPr lang="en-US" dirty="0">
              <a:solidFill>
                <a:schemeClr val="bg1"/>
              </a:solidFill>
              <a:latin typeface="Arial" panose="020B0604020202020204" pitchFamily="34" charset="0"/>
              <a:cs typeface="Arial" panose="020B0604020202020204" pitchFamily="34" charset="0"/>
            </a:endParaRPr>
          </a:p>
          <a:p>
            <a:pPr algn="l">
              <a:lnSpc>
                <a:spcPct val="90000"/>
              </a:lnSpc>
            </a:pPr>
            <a:r>
              <a:rPr lang="en-US" sz="3200" i="1" dirty="0">
                <a:solidFill>
                  <a:schemeClr val="bg1"/>
                </a:solidFill>
                <a:latin typeface="Arial" panose="020B0604020202020204" pitchFamily="34" charset="0"/>
                <a:cs typeface="Arial" panose="020B0604020202020204" pitchFamily="34" charset="0"/>
              </a:rPr>
              <a:t>Presented to the </a:t>
            </a:r>
          </a:p>
          <a:p>
            <a:pPr algn="l">
              <a:lnSpc>
                <a:spcPct val="90000"/>
              </a:lnSpc>
            </a:pPr>
            <a:r>
              <a:rPr lang="en-US" sz="3200" i="1" dirty="0">
                <a:solidFill>
                  <a:schemeClr val="bg1"/>
                </a:solidFill>
                <a:latin typeface="Arial" panose="020B0604020202020204" pitchFamily="34" charset="0"/>
                <a:cs typeface="Arial" panose="020B0604020202020204" pitchFamily="34" charset="0"/>
              </a:rPr>
              <a:t>STA Board on July 8, 2020</a:t>
            </a:r>
          </a:p>
        </p:txBody>
      </p:sp>
      <p:grpSp>
        <p:nvGrpSpPr>
          <p:cNvPr id="14" name="Group 13">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48076" y="-4763"/>
            <a:ext cx="3761187" cy="6862763"/>
            <a:chOff x="2928938" y="-4763"/>
            <a:chExt cx="5014912" cy="6862763"/>
          </a:xfrm>
        </p:grpSpPr>
        <p:sp>
          <p:nvSpPr>
            <p:cNvPr id="15"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6"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7"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8"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9"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0"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Tree>
    <p:extLst>
      <p:ext uri="{BB962C8B-B14F-4D97-AF65-F5344CB8AC3E}">
        <p14:creationId xmlns:p14="http://schemas.microsoft.com/office/powerpoint/2010/main" val="188441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457201"/>
            <a:ext cx="7704667" cy="1199071"/>
          </a:xfrm>
        </p:spPr>
        <p:txBody>
          <a:bodyPr/>
          <a:lstStyle/>
          <a:p>
            <a:r>
              <a:rPr lang="en-US" dirty="0">
                <a:latin typeface="Arial Black" panose="020B0A04020102020204" pitchFamily="34" charset="0"/>
                <a:cs typeface="Arial" panose="020B0604020202020204" pitchFamily="34" charset="0"/>
              </a:rPr>
              <a:t>City of Vallejo</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982133" y="1570007"/>
            <a:ext cx="7704667" cy="3697781"/>
          </a:xfrm>
        </p:spPr>
        <p:txBody>
          <a:bodyPr>
            <a:normAutofit fontScale="92500" lnSpcReduction="10000"/>
          </a:bodyPr>
          <a:lstStyle/>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By the end of FY 19-20, the City of Vallejo will have received approximately $4.8M in SB 1 funding since FY 17-18. The City has used this funding to expand their street repair program. Notable projects include the </a:t>
            </a:r>
            <a:r>
              <a:rPr lang="en-US" sz="2800" i="1" dirty="0">
                <a:latin typeface="Arial" panose="020B0604020202020204" pitchFamily="34" charset="0"/>
                <a:cs typeface="Arial" panose="020B0604020202020204" pitchFamily="34" charset="0"/>
              </a:rPr>
              <a:t>Rollingwood Drive Paving Project</a:t>
            </a:r>
            <a:r>
              <a:rPr lang="en-US" sz="2800" dirty="0">
                <a:latin typeface="Arial" panose="020B0604020202020204" pitchFamily="34" charset="0"/>
                <a:cs typeface="Arial" panose="020B0604020202020204" pitchFamily="34" charset="0"/>
              </a:rPr>
              <a:t> and Citywide ADA-compliant Curb Ramp upgrades.</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669" y="-18186"/>
            <a:ext cx="1747331" cy="1040870"/>
          </a:xfrm>
          <a:prstGeom prst="rect">
            <a:avLst/>
          </a:prstGeom>
        </p:spPr>
      </p:pic>
      <p:pic>
        <p:nvPicPr>
          <p:cNvPr id="6" name="Picture 5">
            <a:extLst>
              <a:ext uri="{FF2B5EF4-FFF2-40B4-BE49-F238E27FC236}">
                <a16:creationId xmlns:a16="http://schemas.microsoft.com/office/drawing/2014/main" id="{F746262B-A987-4FD6-AC18-7754FA14D53E}"/>
              </a:ext>
            </a:extLst>
          </p:cNvPr>
          <p:cNvPicPr>
            <a:picLocks noChangeAspect="1"/>
          </p:cNvPicPr>
          <p:nvPr/>
        </p:nvPicPr>
        <p:blipFill rotWithShape="1">
          <a:blip r:embed="rId3"/>
          <a:srcRect l="2254" t="4153" r="1792" b="3310"/>
          <a:stretch/>
        </p:blipFill>
        <p:spPr>
          <a:xfrm>
            <a:off x="4175569" y="4406527"/>
            <a:ext cx="4580021" cy="2283091"/>
          </a:xfrm>
          <a:prstGeom prst="rect">
            <a:avLst/>
          </a:prstGeom>
        </p:spPr>
      </p:pic>
      <p:pic>
        <p:nvPicPr>
          <p:cNvPr id="7" name="Picture 6">
            <a:extLst>
              <a:ext uri="{FF2B5EF4-FFF2-40B4-BE49-F238E27FC236}">
                <a16:creationId xmlns:a16="http://schemas.microsoft.com/office/drawing/2014/main" id="{5588B297-B8E0-4509-BF55-F19C182E5212}"/>
              </a:ext>
            </a:extLst>
          </p:cNvPr>
          <p:cNvPicPr>
            <a:picLocks noChangeAspect="1"/>
          </p:cNvPicPr>
          <p:nvPr/>
        </p:nvPicPr>
        <p:blipFill rotWithShape="1">
          <a:blip r:embed="rId4"/>
          <a:srcRect t="4697" r="1550" b="4700"/>
          <a:stretch/>
        </p:blipFill>
        <p:spPr>
          <a:xfrm>
            <a:off x="405441" y="4415155"/>
            <a:ext cx="3553201" cy="2283091"/>
          </a:xfrm>
          <a:prstGeom prst="rect">
            <a:avLst/>
          </a:prstGeom>
        </p:spPr>
      </p:pic>
      <p:sp>
        <p:nvSpPr>
          <p:cNvPr id="8" name="Rectangle 7">
            <a:extLst>
              <a:ext uri="{FF2B5EF4-FFF2-40B4-BE49-F238E27FC236}">
                <a16:creationId xmlns:a16="http://schemas.microsoft.com/office/drawing/2014/main" id="{E7FC861F-487B-43C3-9900-3EC562F264EA}"/>
              </a:ext>
            </a:extLst>
          </p:cNvPr>
          <p:cNvSpPr/>
          <p:nvPr/>
        </p:nvSpPr>
        <p:spPr>
          <a:xfrm>
            <a:off x="388410" y="4406527"/>
            <a:ext cx="3553201" cy="228309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C5B163-7989-4D5C-BF05-EB60CD585380}"/>
              </a:ext>
            </a:extLst>
          </p:cNvPr>
          <p:cNvSpPr/>
          <p:nvPr/>
        </p:nvSpPr>
        <p:spPr>
          <a:xfrm>
            <a:off x="4175569" y="4406526"/>
            <a:ext cx="4580021" cy="228309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00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336430"/>
            <a:ext cx="7704667" cy="1199071"/>
          </a:xfrm>
        </p:spPr>
        <p:txBody>
          <a:bodyPr/>
          <a:lstStyle/>
          <a:p>
            <a:r>
              <a:rPr lang="en-US" dirty="0">
                <a:latin typeface="Arial Black" panose="020B0A04020102020204" pitchFamily="34" charset="0"/>
                <a:cs typeface="Arial" panose="020B0604020202020204" pitchFamily="34" charset="0"/>
              </a:rPr>
              <a:t>Questions?</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982129" y="1755742"/>
            <a:ext cx="4347857" cy="1832886"/>
          </a:xfrm>
        </p:spPr>
        <p:txBody>
          <a:bodyPr>
            <a:noAutofit/>
          </a:bodyPr>
          <a:lstStyle/>
          <a:p>
            <a:pPr marL="0" indent="0" algn="ctr">
              <a:buNone/>
            </a:pPr>
            <a:r>
              <a:rPr lang="en-US" sz="2800" dirty="0"/>
              <a:t>Please contact </a:t>
            </a:r>
          </a:p>
          <a:p>
            <a:pPr marL="0" indent="0" algn="ctr">
              <a:buNone/>
            </a:pPr>
            <a:r>
              <a:rPr lang="en-US" sz="2800" dirty="0"/>
              <a:t>Erika McLitus, Project Assistant</a:t>
            </a:r>
          </a:p>
          <a:p>
            <a:pPr marL="0" indent="0" algn="ctr">
              <a:buNone/>
            </a:pPr>
            <a:r>
              <a:rPr lang="en-US" sz="2800" dirty="0"/>
              <a:t>emclitus@sta.ca.gov</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242" y="4662660"/>
            <a:ext cx="2337635" cy="17576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002" y="4185815"/>
            <a:ext cx="966113" cy="966113"/>
          </a:xfrm>
          <a:prstGeom prst="rect">
            <a:avLst/>
          </a:prstGeom>
        </p:spPr>
      </p:pic>
      <p:graphicFrame>
        <p:nvGraphicFramePr>
          <p:cNvPr id="6" name="Table 5">
            <a:extLst>
              <a:ext uri="{FF2B5EF4-FFF2-40B4-BE49-F238E27FC236}">
                <a16:creationId xmlns:a16="http://schemas.microsoft.com/office/drawing/2014/main" id="{87D016BC-C86D-4EA2-AE8B-C1A80C021136}"/>
              </a:ext>
            </a:extLst>
          </p:cNvPr>
          <p:cNvGraphicFramePr>
            <a:graphicFrameLocks noGrp="1"/>
          </p:cNvGraphicFramePr>
          <p:nvPr>
            <p:extLst>
              <p:ext uri="{D42A27DB-BD31-4B8C-83A1-F6EECF244321}">
                <p14:modId xmlns:p14="http://schemas.microsoft.com/office/powerpoint/2010/main" val="1389898667"/>
              </p:ext>
            </p:extLst>
          </p:nvPr>
        </p:nvGraphicFramePr>
        <p:xfrm>
          <a:off x="5010637" y="1529565"/>
          <a:ext cx="3814014" cy="5187722"/>
        </p:xfrm>
        <a:graphic>
          <a:graphicData uri="http://schemas.openxmlformats.org/drawingml/2006/table">
            <a:tbl>
              <a:tblPr firstRow="1" firstCol="1" bandRow="1">
                <a:tableStyleId>{5C22544A-7EE6-4342-B048-85BDC9FD1C3A}</a:tableStyleId>
              </a:tblPr>
              <a:tblGrid>
                <a:gridCol w="176198">
                  <a:extLst>
                    <a:ext uri="{9D8B030D-6E8A-4147-A177-3AD203B41FA5}">
                      <a16:colId xmlns:a16="http://schemas.microsoft.com/office/drawing/2014/main" val="266666040"/>
                    </a:ext>
                  </a:extLst>
                </a:gridCol>
                <a:gridCol w="2274586">
                  <a:extLst>
                    <a:ext uri="{9D8B030D-6E8A-4147-A177-3AD203B41FA5}">
                      <a16:colId xmlns:a16="http://schemas.microsoft.com/office/drawing/2014/main" val="1122357146"/>
                    </a:ext>
                  </a:extLst>
                </a:gridCol>
                <a:gridCol w="1363230">
                  <a:extLst>
                    <a:ext uri="{9D8B030D-6E8A-4147-A177-3AD203B41FA5}">
                      <a16:colId xmlns:a16="http://schemas.microsoft.com/office/drawing/2014/main" val="1532573149"/>
                    </a:ext>
                  </a:extLst>
                </a:gridCol>
              </a:tblGrid>
              <a:tr h="0">
                <a:tc gridSpan="3">
                  <a:txBody>
                    <a:bodyPr/>
                    <a:lstStyle/>
                    <a:p>
                      <a:pPr marL="0" marR="0" algn="ctr">
                        <a:lnSpc>
                          <a:spcPct val="107000"/>
                        </a:lnSpc>
                        <a:spcBef>
                          <a:spcPts val="0"/>
                        </a:spcBef>
                        <a:spcAft>
                          <a:spcPts val="800"/>
                        </a:spcAft>
                      </a:pP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Summary of SB 1 Funding</a:t>
                      </a:r>
                    </a:p>
                  </a:txBody>
                  <a:tcPr marL="68580" marR="68580" marT="0" marB="0"/>
                </a:tc>
                <a:tc hMerge="1">
                  <a:txBody>
                    <a:bodyPr/>
                    <a:lstStyle/>
                    <a:p>
                      <a:pPr marL="0" marR="0" algn="ctr">
                        <a:lnSpc>
                          <a:spcPct val="107000"/>
                        </a:lnSpc>
                        <a:spcBef>
                          <a:spcPts val="0"/>
                        </a:spcBef>
                        <a:spcAft>
                          <a:spcPts val="800"/>
                        </a:spcAft>
                      </a:pPr>
                      <a:endParaRPr lang="en-US" sz="2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800"/>
                        </a:spcAft>
                      </a:pPr>
                      <a:endParaRPr lang="en-US" sz="2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931917"/>
                  </a:ext>
                </a:extLst>
              </a:tr>
              <a:tr h="517055">
                <a:tc>
                  <a:txBody>
                    <a:bodyPr/>
                    <a:lstStyle/>
                    <a:p>
                      <a:pPr marL="0" marR="0" algn="ctr">
                        <a:lnSpc>
                          <a:spcPct val="107000"/>
                        </a:lnSpc>
                        <a:spcBef>
                          <a:spcPts val="0"/>
                        </a:spcBef>
                        <a:spcAft>
                          <a:spcPts val="800"/>
                        </a:spcAft>
                      </a:pPr>
                      <a:endParaRPr lang="en-US" sz="2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2000" b="1" dirty="0">
                          <a:solidFill>
                            <a:schemeClr val="tx1"/>
                          </a:solidFill>
                          <a:effectLst/>
                          <a:latin typeface="Arial" panose="020B0604020202020204" pitchFamily="34" charset="0"/>
                          <a:cs typeface="Arial" panose="020B0604020202020204" pitchFamily="34" charset="0"/>
                        </a:rPr>
                        <a:t>Jurisdiction</a:t>
                      </a:r>
                      <a:endParaRPr lang="en-US"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800"/>
                        </a:spcAft>
                      </a:pPr>
                      <a:r>
                        <a:rPr lang="en-US" sz="2000" b="1" dirty="0">
                          <a:solidFill>
                            <a:schemeClr val="tx1"/>
                          </a:solidFill>
                          <a:effectLst/>
                          <a:latin typeface="Arial" panose="020B0604020202020204" pitchFamily="34" charset="0"/>
                          <a:cs typeface="Arial" panose="020B0604020202020204" pitchFamily="34" charset="0"/>
                        </a:rPr>
                        <a:t>Total SB 1 Funding </a:t>
                      </a:r>
                      <a:endParaRPr lang="en-US"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36364374"/>
                  </a:ext>
                </a:extLst>
              </a:tr>
              <a:tr h="476895">
                <a:tc>
                  <a:txBody>
                    <a:bodyPr/>
                    <a:lstStyle/>
                    <a:p>
                      <a:pPr marL="0" marR="0" algn="l">
                        <a:lnSpc>
                          <a:spcPct val="107000"/>
                        </a:lnSpc>
                        <a:spcBef>
                          <a:spcPts val="0"/>
                        </a:spcBef>
                        <a:spcAft>
                          <a:spcPts val="800"/>
                        </a:spcAft>
                      </a:pP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dirty="0">
                          <a:solidFill>
                            <a:schemeClr val="tx1"/>
                          </a:solidFill>
                          <a:effectLst/>
                          <a:latin typeface="Arial" panose="020B0604020202020204" pitchFamily="34" charset="0"/>
                          <a:cs typeface="Arial" panose="020B0604020202020204" pitchFamily="34" charset="0"/>
                        </a:rPr>
                        <a:t>Benicia</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$1.1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23993861"/>
                  </a:ext>
                </a:extLst>
              </a:tr>
              <a:tr h="493627">
                <a:tc>
                  <a:txBody>
                    <a:bodyPr/>
                    <a:lstStyle/>
                    <a:p>
                      <a:pPr marL="0" marR="0" algn="l">
                        <a:lnSpc>
                          <a:spcPct val="107000"/>
                        </a:lnSpc>
                        <a:spcBef>
                          <a:spcPts val="0"/>
                        </a:spcBef>
                        <a:spcAft>
                          <a:spcPts val="800"/>
                        </a:spcAft>
                      </a:pP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dirty="0">
                          <a:solidFill>
                            <a:schemeClr val="tx1"/>
                          </a:solidFill>
                          <a:effectLst/>
                          <a:latin typeface="Arial" panose="020B0604020202020204" pitchFamily="34" charset="0"/>
                          <a:cs typeface="Arial" panose="020B0604020202020204" pitchFamily="34" charset="0"/>
                        </a:rPr>
                        <a:t>County</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$16.8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91979808"/>
                  </a:ext>
                </a:extLst>
              </a:tr>
              <a:tr h="476895">
                <a:tc>
                  <a:txBody>
                    <a:bodyPr/>
                    <a:lstStyle/>
                    <a:p>
                      <a:pPr marL="0" marR="0" algn="l">
                        <a:lnSpc>
                          <a:spcPct val="107000"/>
                        </a:lnSpc>
                        <a:spcBef>
                          <a:spcPts val="0"/>
                        </a:spcBef>
                        <a:spcAft>
                          <a:spcPts val="800"/>
                        </a:spcAft>
                      </a:pP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a:solidFill>
                            <a:schemeClr val="tx1"/>
                          </a:solidFill>
                          <a:effectLst/>
                          <a:latin typeface="Arial" panose="020B0604020202020204" pitchFamily="34" charset="0"/>
                          <a:cs typeface="Arial" panose="020B0604020202020204" pitchFamily="34" charset="0"/>
                        </a:rPr>
                        <a:t>Dixon</a:t>
                      </a:r>
                      <a:endPar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$808 k</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30261665"/>
                  </a:ext>
                </a:extLst>
              </a:tr>
              <a:tr h="476895">
                <a:tc>
                  <a:txBody>
                    <a:bodyPr/>
                    <a:lstStyle/>
                    <a:p>
                      <a:pPr marL="0" marR="0" algn="l">
                        <a:lnSpc>
                          <a:spcPct val="107000"/>
                        </a:lnSpc>
                        <a:spcBef>
                          <a:spcPts val="0"/>
                        </a:spcBef>
                        <a:spcAft>
                          <a:spcPts val="800"/>
                        </a:spcAft>
                      </a:pP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dirty="0">
                          <a:solidFill>
                            <a:schemeClr val="tx1"/>
                          </a:solidFill>
                          <a:effectLst/>
                          <a:latin typeface="Arial" panose="020B0604020202020204" pitchFamily="34" charset="0"/>
                          <a:cs typeface="Arial" panose="020B0604020202020204" pitchFamily="34" charset="0"/>
                        </a:rPr>
                        <a:t>Fairfield</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$4.8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86857798"/>
                  </a:ext>
                </a:extLst>
              </a:tr>
              <a:tr h="476895">
                <a:tc>
                  <a:txBody>
                    <a:bodyPr/>
                    <a:lstStyle/>
                    <a:p>
                      <a:pPr marL="0" marR="0" algn="l">
                        <a:lnSpc>
                          <a:spcPct val="107000"/>
                        </a:lnSpc>
                        <a:spcBef>
                          <a:spcPts val="0"/>
                        </a:spcBef>
                        <a:spcAft>
                          <a:spcPts val="800"/>
                        </a:spcAft>
                      </a:pP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a:solidFill>
                            <a:schemeClr val="tx1"/>
                          </a:solidFill>
                          <a:effectLst/>
                          <a:latin typeface="Arial" panose="020B0604020202020204" pitchFamily="34" charset="0"/>
                          <a:cs typeface="Arial" panose="020B0604020202020204" pitchFamily="34" charset="0"/>
                        </a:rPr>
                        <a:t>Rio Vista</a:t>
                      </a:r>
                      <a:endPar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$378 k</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52169865"/>
                  </a:ext>
                </a:extLst>
              </a:tr>
              <a:tr h="476895">
                <a:tc>
                  <a:txBody>
                    <a:bodyPr/>
                    <a:lstStyle/>
                    <a:p>
                      <a:pPr marL="0" marR="0" algn="l">
                        <a:lnSpc>
                          <a:spcPct val="107000"/>
                        </a:lnSpc>
                        <a:spcBef>
                          <a:spcPts val="0"/>
                        </a:spcBef>
                        <a:spcAft>
                          <a:spcPts val="800"/>
                        </a:spcAft>
                      </a:pP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dirty="0">
                          <a:solidFill>
                            <a:schemeClr val="tx1"/>
                          </a:solidFill>
                          <a:effectLst/>
                          <a:latin typeface="Arial" panose="020B0604020202020204" pitchFamily="34" charset="0"/>
                          <a:cs typeface="Arial" panose="020B0604020202020204" pitchFamily="34" charset="0"/>
                        </a:rPr>
                        <a:t>Suisun City</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$1.2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1052547"/>
                  </a:ext>
                </a:extLst>
              </a:tr>
              <a:tr h="449452">
                <a:tc>
                  <a:txBody>
                    <a:bodyPr/>
                    <a:lstStyle/>
                    <a:p>
                      <a:pPr marL="0" marR="0" algn="l">
                        <a:lnSpc>
                          <a:spcPct val="107000"/>
                        </a:lnSpc>
                        <a:spcBef>
                          <a:spcPts val="0"/>
                        </a:spcBef>
                        <a:spcAft>
                          <a:spcPts val="800"/>
                        </a:spcAft>
                      </a:pP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a:solidFill>
                            <a:schemeClr val="tx1"/>
                          </a:solidFill>
                          <a:effectLst/>
                          <a:latin typeface="Arial" panose="020B0604020202020204" pitchFamily="34" charset="0"/>
                          <a:cs typeface="Arial" panose="020B0604020202020204" pitchFamily="34" charset="0"/>
                        </a:rPr>
                        <a:t>Vacaville</a:t>
                      </a:r>
                      <a:endPar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$4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0473834"/>
                  </a:ext>
                </a:extLst>
              </a:tr>
              <a:tr h="449452">
                <a:tc>
                  <a:txBody>
                    <a:bodyPr/>
                    <a:lstStyle/>
                    <a:p>
                      <a:pPr marL="0" marR="0" algn="l">
                        <a:lnSpc>
                          <a:spcPct val="107000"/>
                        </a:lnSpc>
                        <a:spcBef>
                          <a:spcPts val="0"/>
                        </a:spcBef>
                        <a:spcAft>
                          <a:spcPts val="800"/>
                        </a:spcAft>
                      </a:pP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800" dirty="0">
                          <a:solidFill>
                            <a:schemeClr val="tx1"/>
                          </a:solidFill>
                          <a:effectLst/>
                          <a:latin typeface="Arial" panose="020B0604020202020204" pitchFamily="34" charset="0"/>
                          <a:cs typeface="Arial" panose="020B0604020202020204" pitchFamily="34" charset="0"/>
                        </a:rPr>
                        <a:t>Vallejo</a:t>
                      </a:r>
                      <a:endPar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l">
                        <a:lnSpc>
                          <a:spcPct val="107000"/>
                        </a:lnSpc>
                        <a:spcBef>
                          <a:spcPts val="0"/>
                        </a:spcBef>
                        <a:spcAft>
                          <a:spcPts val="800"/>
                        </a:spcAft>
                      </a:pPr>
                      <a:r>
                        <a:rPr lang="en-US" sz="1800" dirty="0">
                          <a:effectLst/>
                          <a:latin typeface="Arial" panose="020B0604020202020204" pitchFamily="34" charset="0"/>
                          <a:cs typeface="Arial" panose="020B0604020202020204" pitchFamily="34" charset="0"/>
                        </a:rPr>
                        <a:t>$4.8 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82231196"/>
                  </a:ext>
                </a:extLst>
              </a:tr>
              <a:tr h="449452">
                <a:tc>
                  <a:txBody>
                    <a:bodyPr/>
                    <a:lstStyle/>
                    <a:p>
                      <a:pPr marL="0" marR="0" algn="l">
                        <a:lnSpc>
                          <a:spcPct val="107000"/>
                        </a:lnSpc>
                        <a:spcBef>
                          <a:spcPts val="0"/>
                        </a:spcBef>
                        <a:spcAft>
                          <a:spcPts val="800"/>
                        </a:spcAft>
                      </a:pP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p>
                  </a:txBody>
                  <a:tcPr marL="68580" marR="68580" marT="0" marB="0"/>
                </a:tc>
                <a:tc>
                  <a:txBody>
                    <a:bodyPr/>
                    <a:lstStyle/>
                    <a:p>
                      <a:pPr marL="0" marR="0" algn="l">
                        <a:lnSpc>
                          <a:spcPct val="107000"/>
                        </a:lnSpc>
                        <a:spcBef>
                          <a:spcPts val="0"/>
                        </a:spcBef>
                        <a:spcAft>
                          <a:spcPts val="80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$33.9 M</a:t>
                      </a:r>
                    </a:p>
                  </a:txBody>
                  <a:tcPr marL="68580" marR="68580" marT="0" marB="0"/>
                </a:tc>
                <a:extLst>
                  <a:ext uri="{0D108BD9-81ED-4DB2-BD59-A6C34878D82A}">
                    <a16:rowId xmlns:a16="http://schemas.microsoft.com/office/drawing/2014/main" val="3891393464"/>
                  </a:ext>
                </a:extLst>
              </a:tr>
            </a:tbl>
          </a:graphicData>
        </a:graphic>
      </p:graphicFrame>
      <p:sp>
        <p:nvSpPr>
          <p:cNvPr id="8" name="Rectangle 7">
            <a:extLst>
              <a:ext uri="{FF2B5EF4-FFF2-40B4-BE49-F238E27FC236}">
                <a16:creationId xmlns:a16="http://schemas.microsoft.com/office/drawing/2014/main" id="{CD529909-E2FE-49BD-82E8-30DEC557F0F2}"/>
              </a:ext>
            </a:extLst>
          </p:cNvPr>
          <p:cNvSpPr/>
          <p:nvPr/>
        </p:nvSpPr>
        <p:spPr>
          <a:xfrm>
            <a:off x="4872613" y="1529565"/>
            <a:ext cx="336602" cy="5187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2A4CD9-7A62-473E-9BCA-6CF77E5C0738}"/>
              </a:ext>
            </a:extLst>
          </p:cNvPr>
          <p:cNvSpPr/>
          <p:nvPr/>
        </p:nvSpPr>
        <p:spPr>
          <a:xfrm>
            <a:off x="5175849" y="1531453"/>
            <a:ext cx="3666055" cy="518583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D75A6D5C-605E-4892-9EEA-B7CA2F9EE258}"/>
              </a:ext>
            </a:extLst>
          </p:cNvPr>
          <p:cNvSpPr/>
          <p:nvPr/>
        </p:nvSpPr>
        <p:spPr>
          <a:xfrm>
            <a:off x="5176987" y="1853776"/>
            <a:ext cx="2276236" cy="435724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7AC3B6BB-D660-4388-A4A0-FF2B8DD0652A}"/>
              </a:ext>
            </a:extLst>
          </p:cNvPr>
          <p:cNvSpPr/>
          <p:nvPr/>
        </p:nvSpPr>
        <p:spPr>
          <a:xfrm>
            <a:off x="7453222" y="1853334"/>
            <a:ext cx="1380055" cy="435724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97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457201"/>
            <a:ext cx="7704667" cy="1199071"/>
          </a:xfrm>
        </p:spPr>
        <p:txBody>
          <a:bodyPr/>
          <a:lstStyle/>
          <a:p>
            <a:r>
              <a:rPr lang="en-US" dirty="0">
                <a:latin typeface="Arial Black" panose="020B0A04020102020204" pitchFamily="34" charset="0"/>
                <a:cs typeface="Arial" panose="020B0604020202020204" pitchFamily="34" charset="0"/>
              </a:rPr>
              <a:t>Background on SB 1</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982133" y="1621766"/>
            <a:ext cx="7704667" cy="4741588"/>
          </a:xfrm>
        </p:spPr>
        <p:txBody>
          <a:bodyPr>
            <a:normAutofit fontScale="85000" lnSpcReduction="10000"/>
          </a:bodyPr>
          <a:lstStyle/>
          <a:p>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Road Repair and Accountability Act of 2017</a:t>
            </a:r>
            <a:r>
              <a:rPr lang="en-US" dirty="0">
                <a:latin typeface="Arial" panose="020B0604020202020204" pitchFamily="34" charset="0"/>
                <a:cs typeface="Arial" panose="020B0604020202020204" pitchFamily="34" charset="0"/>
              </a:rPr>
              <a:t>, commonly referred to as Senate Bill (SB) 1, was signed into law on April 28, 2017 </a:t>
            </a:r>
          </a:p>
          <a:p>
            <a:r>
              <a:rPr lang="en-US" dirty="0">
                <a:latin typeface="Arial" panose="020B0604020202020204" pitchFamily="34" charset="0"/>
                <a:cs typeface="Arial" panose="020B0604020202020204" pitchFamily="34" charset="0"/>
              </a:rPr>
              <a:t>The act mandates an investment of </a:t>
            </a:r>
            <a:r>
              <a:rPr lang="en-US" sz="2800" b="1" dirty="0">
                <a:latin typeface="Arial" panose="020B0604020202020204" pitchFamily="34" charset="0"/>
                <a:cs typeface="Arial" panose="020B0604020202020204" pitchFamily="34" charset="0"/>
              </a:rPr>
              <a:t>$54 B </a:t>
            </a:r>
            <a:r>
              <a:rPr lang="en-US" dirty="0">
                <a:latin typeface="Arial" panose="020B0604020202020204" pitchFamily="34" charset="0"/>
                <a:cs typeface="Arial" panose="020B0604020202020204" pitchFamily="34" charset="0"/>
              </a:rPr>
              <a:t>over 10 years in transportation infrastructure repair, as well as transit and road safety improvements (including bicyclist and pedestrian projects)  </a:t>
            </a:r>
          </a:p>
          <a:p>
            <a:r>
              <a:rPr lang="en-US" dirty="0">
                <a:latin typeface="Arial" panose="020B0604020202020204" pitchFamily="34" charset="0"/>
                <a:cs typeface="Arial" panose="020B0604020202020204" pitchFamily="34" charset="0"/>
              </a:rPr>
              <a:t>These revenues are generated through an increase in state gas tax and vehicle registration fees.  Senate Bill 1 (SB 1) will allocate approximately </a:t>
            </a:r>
            <a:r>
              <a:rPr lang="en-US" b="1" dirty="0">
                <a:latin typeface="Arial" panose="020B0604020202020204" pitchFamily="34" charset="0"/>
                <a:cs typeface="Arial" panose="020B0604020202020204" pitchFamily="34" charset="0"/>
              </a:rPr>
              <a:t>$26 B to cities and counties and $26 B to the state highway system over 10 years.  </a:t>
            </a:r>
          </a:p>
          <a:p>
            <a:r>
              <a:rPr lang="en-US" dirty="0">
                <a:latin typeface="Arial" panose="020B0604020202020204" pitchFamily="34" charset="0"/>
                <a:cs typeface="Arial" panose="020B0604020202020204" pitchFamily="34" charset="0"/>
              </a:rPr>
              <a:t>On June 5, 2018 California voters passed Proposition 69, which mandated that </a:t>
            </a:r>
            <a:r>
              <a:rPr lang="en-US" u="sng" dirty="0">
                <a:latin typeface="Arial" panose="020B0604020202020204" pitchFamily="34" charset="0"/>
                <a:cs typeface="Arial" panose="020B0604020202020204" pitchFamily="34" charset="0"/>
              </a:rPr>
              <a:t>funds generated by SB 1 be spent only on transportation projects</a:t>
            </a:r>
            <a:r>
              <a:rPr lang="en-US" dirty="0">
                <a:latin typeface="Arial" panose="020B0604020202020204" pitchFamily="34" charset="0"/>
                <a:cs typeface="Arial" panose="020B0604020202020204" pitchFamily="34" charset="0"/>
              </a:rPr>
              <a:t>. In November 2018, voters rejected Proposition 6, which would have repealed SB 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923" y="460140"/>
            <a:ext cx="1266825" cy="952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760" y="35106"/>
            <a:ext cx="609427" cy="609427"/>
          </a:xfrm>
          <a:prstGeom prst="rect">
            <a:avLst/>
          </a:prstGeom>
        </p:spPr>
      </p:pic>
    </p:spTree>
    <p:extLst>
      <p:ext uri="{BB962C8B-B14F-4D97-AF65-F5344CB8AC3E}">
        <p14:creationId xmlns:p14="http://schemas.microsoft.com/office/powerpoint/2010/main" val="130708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457201"/>
            <a:ext cx="7704667" cy="1199071"/>
          </a:xfrm>
        </p:spPr>
        <p:txBody>
          <a:bodyPr/>
          <a:lstStyle/>
          <a:p>
            <a:r>
              <a:rPr lang="en-US" dirty="0">
                <a:latin typeface="Arial Black" panose="020B0A04020102020204" pitchFamily="34" charset="0"/>
                <a:cs typeface="Arial" panose="020B0604020202020204" pitchFamily="34" charset="0"/>
              </a:rPr>
              <a:t>City of Benicia</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934005" y="1644240"/>
            <a:ext cx="7752795" cy="4227169"/>
          </a:xfrm>
        </p:spPr>
        <p:txBody>
          <a:bodyPr>
            <a:no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By the end of FY 19-20, the City of Benicia will have received approximately $1.1 M in SB 1 funding since FY 17-18. The City has used this funding in combination with Measure C funds to expand their street repair program. By the end of 2020, the City of Benicia will have completed 65 road repair projects.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472" y="60156"/>
            <a:ext cx="914400" cy="1252220"/>
          </a:xfrm>
          <a:prstGeom prst="rect">
            <a:avLst/>
          </a:prstGeom>
        </p:spPr>
      </p:pic>
      <p:pic>
        <p:nvPicPr>
          <p:cNvPr id="7" name="Picture 6"/>
          <p:cNvPicPr>
            <a:picLocks noChangeAspect="1"/>
          </p:cNvPicPr>
          <p:nvPr/>
        </p:nvPicPr>
        <p:blipFill>
          <a:blip r:embed="rId3"/>
          <a:stretch>
            <a:fillRect/>
          </a:stretch>
        </p:blipFill>
        <p:spPr>
          <a:xfrm>
            <a:off x="2503180" y="3890250"/>
            <a:ext cx="4662572" cy="2929650"/>
          </a:xfrm>
          <a:prstGeom prst="rect">
            <a:avLst/>
          </a:prstGeom>
        </p:spPr>
      </p:pic>
    </p:spTree>
    <p:extLst>
      <p:ext uri="{BB962C8B-B14F-4D97-AF65-F5344CB8AC3E}">
        <p14:creationId xmlns:p14="http://schemas.microsoft.com/office/powerpoint/2010/main" val="18868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457201"/>
            <a:ext cx="7704667" cy="1199071"/>
          </a:xfrm>
        </p:spPr>
        <p:txBody>
          <a:bodyPr/>
          <a:lstStyle/>
          <a:p>
            <a:r>
              <a:rPr lang="en-US" dirty="0">
                <a:latin typeface="Arial Black" panose="020B0A04020102020204" pitchFamily="34" charset="0"/>
                <a:cs typeface="Arial" panose="020B0604020202020204" pitchFamily="34" charset="0"/>
              </a:rPr>
              <a:t>Solano County</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854242" y="1654231"/>
            <a:ext cx="8235503" cy="3974507"/>
          </a:xfrm>
        </p:spPr>
        <p:txBody>
          <a:bodyPr/>
          <a:lstStyle/>
          <a:p>
            <a:pPr marL="0" indent="0">
              <a:buNone/>
            </a:pPr>
            <a:r>
              <a:rPr lang="en-US" dirty="0">
                <a:latin typeface="Arial" panose="020B0604020202020204" pitchFamily="34" charset="0"/>
                <a:cs typeface="Arial" panose="020B0604020202020204" pitchFamily="34" charset="0"/>
              </a:rPr>
              <a:t>By the end of FY 19-20, Solano County will have received approximately $16.8M in SB 1 funding since FY 17-18. The County has used this funding to match local, state, and federal funds to deliver $35 million in road maintenance, improvement, and rehabilitation projects.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8829" y="58909"/>
            <a:ext cx="1110916" cy="1110916"/>
          </a:xfrm>
          <a:prstGeom prst="rect">
            <a:avLst/>
          </a:prstGeom>
        </p:spPr>
      </p:pic>
      <p:pic>
        <p:nvPicPr>
          <p:cNvPr id="6" name="Picture 5"/>
          <p:cNvPicPr>
            <a:picLocks noChangeAspect="1"/>
          </p:cNvPicPr>
          <p:nvPr/>
        </p:nvPicPr>
        <p:blipFill rotWithShape="1">
          <a:blip r:embed="rId3"/>
          <a:srcRect b="4366"/>
          <a:stretch/>
        </p:blipFill>
        <p:spPr>
          <a:xfrm>
            <a:off x="2087598" y="3727749"/>
            <a:ext cx="5510223" cy="2950323"/>
          </a:xfrm>
          <a:prstGeom prst="rect">
            <a:avLst/>
          </a:prstGeom>
        </p:spPr>
      </p:pic>
    </p:spTree>
    <p:extLst>
      <p:ext uri="{BB962C8B-B14F-4D97-AF65-F5344CB8AC3E}">
        <p14:creationId xmlns:p14="http://schemas.microsoft.com/office/powerpoint/2010/main" val="16744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457201"/>
            <a:ext cx="7704667" cy="1199071"/>
          </a:xfrm>
        </p:spPr>
        <p:txBody>
          <a:bodyPr/>
          <a:lstStyle/>
          <a:p>
            <a:r>
              <a:rPr lang="en-US" dirty="0">
                <a:latin typeface="Arial Black" panose="020B0A04020102020204" pitchFamily="34" charset="0"/>
                <a:cs typeface="Arial" panose="020B0604020202020204" pitchFamily="34" charset="0"/>
              </a:rPr>
              <a:t>City of Dixon</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982133" y="1650258"/>
            <a:ext cx="7704667" cy="4088805"/>
          </a:xfrm>
        </p:spPr>
        <p:txBody>
          <a:bodyPr>
            <a:normAutofit/>
          </a:bodyPr>
          <a:lstStyle/>
          <a:p>
            <a:pPr marL="0" indent="0">
              <a:buNone/>
            </a:pPr>
            <a:endParaRPr lang="en-US" sz="2100" dirty="0">
              <a:latin typeface="Arial" panose="020B0604020202020204" pitchFamily="34" charset="0"/>
              <a:cs typeface="Arial" panose="020B0604020202020204" pitchFamily="34" charset="0"/>
            </a:endParaRPr>
          </a:p>
          <a:p>
            <a:pPr marL="0" indent="0">
              <a:buNone/>
            </a:pPr>
            <a:r>
              <a:rPr lang="en-US" sz="2100" dirty="0">
                <a:latin typeface="Arial" panose="020B0604020202020204" pitchFamily="34" charset="0"/>
                <a:cs typeface="Arial" panose="020B0604020202020204" pitchFamily="34" charset="0"/>
              </a:rPr>
              <a:t>By the end of FY 19-20, the City of Dixon will have received approximately $807,618 in SB 1 funding since FY 17-18. The City has used this funding to support:</a:t>
            </a:r>
          </a:p>
          <a:p>
            <a:r>
              <a:rPr lang="en-US" sz="2100" i="1" dirty="0">
                <a:latin typeface="Arial" panose="020B0604020202020204" pitchFamily="34" charset="0"/>
                <a:cs typeface="Arial" panose="020B0604020202020204" pitchFamily="34" charset="0"/>
              </a:rPr>
              <a:t>2018-19 Street Rehabilitation Project</a:t>
            </a:r>
            <a:r>
              <a:rPr lang="en-US" sz="2100" dirty="0">
                <a:latin typeface="Arial" panose="020B0604020202020204" pitchFamily="34" charset="0"/>
                <a:cs typeface="Arial" panose="020B0604020202020204" pitchFamily="34" charset="0"/>
              </a:rPr>
              <a:t>, which re-paved approx. 14,000 ft</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of asphalt concrete and re-sealed approx. 48,000 yds</a:t>
            </a:r>
            <a:r>
              <a:rPr lang="en-US" sz="2100" baseline="30000" dirty="0">
                <a:latin typeface="Arial" panose="020B0604020202020204" pitchFamily="34" charset="0"/>
                <a:cs typeface="Arial" panose="020B0604020202020204" pitchFamily="34" charset="0"/>
              </a:rPr>
              <a:t>2</a:t>
            </a:r>
            <a:r>
              <a:rPr lang="en-US" sz="2100" dirty="0">
                <a:latin typeface="Arial" panose="020B0604020202020204" pitchFamily="34" charset="0"/>
                <a:cs typeface="Arial" panose="020B0604020202020204" pitchFamily="34" charset="0"/>
              </a:rPr>
              <a:t> of street</a:t>
            </a:r>
          </a:p>
          <a:p>
            <a:r>
              <a:rPr lang="en-US" sz="2100" dirty="0">
                <a:latin typeface="Arial" panose="020B0604020202020204" pitchFamily="34" charset="0"/>
                <a:cs typeface="Arial" panose="020B0604020202020204" pitchFamily="34" charset="0"/>
              </a:rPr>
              <a:t>2019-20 Street Rehabilitation Project, which will rehabilitate 48 streets throughout Dixon using Type II micro-surfacing</a:t>
            </a:r>
          </a:p>
          <a:p>
            <a:pPr marL="0" indent="0">
              <a:buNone/>
            </a:pPr>
            <a:endParaRPr lang="en-US" sz="2100" dirty="0">
              <a:latin typeface="Arial" panose="020B0604020202020204" pitchFamily="34" charset="0"/>
              <a:cs typeface="Arial" panose="020B0604020202020204" pitchFamily="34" charset="0"/>
            </a:endParaRPr>
          </a:p>
          <a:p>
            <a:pPr marL="0" indent="0">
              <a:buNone/>
            </a:pPr>
            <a:endParaRPr lang="en-US" sz="2100" dirty="0">
              <a:latin typeface="Arial" panose="020B0604020202020204" pitchFamily="34" charset="0"/>
              <a:cs typeface="Arial" panose="020B0604020202020204" pitchFamily="34" charset="0"/>
            </a:endParaRPr>
          </a:p>
          <a:p>
            <a:pPr marL="0" indent="0">
              <a:buNone/>
            </a:pPr>
            <a:endParaRPr lang="en-US" sz="2100" dirty="0">
              <a:latin typeface="Arial" panose="020B0604020202020204" pitchFamily="34" charset="0"/>
              <a:cs typeface="Arial" panose="020B0604020202020204" pitchFamily="34" charset="0"/>
            </a:endParaRPr>
          </a:p>
          <a:p>
            <a:pPr marL="0" indent="0">
              <a:buNone/>
            </a:pPr>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78204"/>
            <a:ext cx="1209174" cy="1209174"/>
          </a:xfrm>
          <a:prstGeom prst="rect">
            <a:avLst/>
          </a:prstGeom>
        </p:spPr>
      </p:pic>
      <p:pic>
        <p:nvPicPr>
          <p:cNvPr id="5" name="Picture 4"/>
          <p:cNvPicPr>
            <a:picLocks noChangeAspect="1"/>
          </p:cNvPicPr>
          <p:nvPr/>
        </p:nvPicPr>
        <p:blipFill rotWithShape="1">
          <a:blip r:embed="rId3"/>
          <a:srcRect b="9349"/>
          <a:stretch/>
        </p:blipFill>
        <p:spPr>
          <a:xfrm>
            <a:off x="2554482" y="4497410"/>
            <a:ext cx="4559968" cy="2273252"/>
          </a:xfrm>
          <a:prstGeom prst="rect">
            <a:avLst/>
          </a:prstGeom>
        </p:spPr>
      </p:pic>
      <p:sp>
        <p:nvSpPr>
          <p:cNvPr id="6" name="TextBox 5"/>
          <p:cNvSpPr txBox="1"/>
          <p:nvPr/>
        </p:nvSpPr>
        <p:spPr>
          <a:xfrm>
            <a:off x="2627229" y="4631420"/>
            <a:ext cx="863264" cy="338554"/>
          </a:xfrm>
          <a:prstGeom prst="rect">
            <a:avLst/>
          </a:prstGeom>
          <a:solidFill>
            <a:schemeClr val="bg1"/>
          </a:solidFill>
        </p:spPr>
        <p:txBody>
          <a:bodyPr wrap="square" rtlCol="0">
            <a:spAutoFit/>
          </a:bodyPr>
          <a:lstStyle/>
          <a:p>
            <a:r>
              <a:rPr lang="en-US" sz="1600" b="1" dirty="0"/>
              <a:t>Before</a:t>
            </a:r>
          </a:p>
        </p:txBody>
      </p:sp>
      <p:sp>
        <p:nvSpPr>
          <p:cNvPr id="7" name="TextBox 6"/>
          <p:cNvSpPr txBox="1"/>
          <p:nvPr/>
        </p:nvSpPr>
        <p:spPr>
          <a:xfrm>
            <a:off x="4532063" y="4631420"/>
            <a:ext cx="676997" cy="338554"/>
          </a:xfrm>
          <a:prstGeom prst="rect">
            <a:avLst/>
          </a:prstGeom>
          <a:solidFill>
            <a:schemeClr val="bg1"/>
          </a:solidFill>
        </p:spPr>
        <p:txBody>
          <a:bodyPr wrap="square" rtlCol="0">
            <a:spAutoFit/>
          </a:bodyPr>
          <a:lstStyle/>
          <a:p>
            <a:r>
              <a:rPr lang="en-US" sz="1600" b="1" dirty="0"/>
              <a:t>After</a:t>
            </a:r>
          </a:p>
        </p:txBody>
      </p:sp>
      <p:sp>
        <p:nvSpPr>
          <p:cNvPr id="8" name="TextBox 7"/>
          <p:cNvSpPr txBox="1"/>
          <p:nvPr/>
        </p:nvSpPr>
        <p:spPr>
          <a:xfrm>
            <a:off x="4115972" y="6327309"/>
            <a:ext cx="1509180" cy="338554"/>
          </a:xfrm>
          <a:prstGeom prst="rect">
            <a:avLst/>
          </a:prstGeom>
          <a:solidFill>
            <a:schemeClr val="bg1"/>
          </a:solidFill>
        </p:spPr>
        <p:txBody>
          <a:bodyPr wrap="square" rtlCol="0">
            <a:spAutoFit/>
          </a:bodyPr>
          <a:lstStyle/>
          <a:p>
            <a:r>
              <a:rPr lang="en-US" sz="1600" b="1" i="1" dirty="0"/>
              <a:t>West F. Street</a:t>
            </a:r>
          </a:p>
        </p:txBody>
      </p:sp>
    </p:spTree>
    <p:extLst>
      <p:ext uri="{BB962C8B-B14F-4D97-AF65-F5344CB8AC3E}">
        <p14:creationId xmlns:p14="http://schemas.microsoft.com/office/powerpoint/2010/main" val="65531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457201"/>
            <a:ext cx="7704667" cy="1199071"/>
          </a:xfrm>
        </p:spPr>
        <p:txBody>
          <a:bodyPr/>
          <a:lstStyle/>
          <a:p>
            <a:r>
              <a:rPr lang="en-US" dirty="0">
                <a:latin typeface="Arial Black" panose="020B0A04020102020204" pitchFamily="34" charset="0"/>
                <a:cs typeface="Arial" panose="020B0604020202020204" pitchFamily="34" charset="0"/>
              </a:rPr>
              <a:t>City of Fairfield</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909943" y="1646509"/>
            <a:ext cx="7849046" cy="3782002"/>
          </a:xfrm>
        </p:spPr>
        <p:txBody>
          <a:bodyPr>
            <a:noAutofit/>
          </a:bodyPr>
          <a:lstStyle/>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By the end of FY 19-20, the City of Fairfield will have received approximately $4.8M in SB 1 funding since FY 17-18. The City has used this funding in combination with Measure P funding to expand their street repair program and improve Business Center Drive, Suisun Valley Road, Central Way, Central Place, Pittman Road, and local streets within the Waterman Highland and Southbrook neighborhoods.</a:t>
            </a: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 </a:t>
            </a:r>
          </a:p>
          <a:p>
            <a:pPr marL="0" indent="0">
              <a:buNone/>
            </a:pP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499" y="60160"/>
            <a:ext cx="1113373" cy="1347535"/>
          </a:xfrm>
          <a:prstGeom prst="rect">
            <a:avLst/>
          </a:prstGeom>
        </p:spPr>
      </p:pic>
      <p:pic>
        <p:nvPicPr>
          <p:cNvPr id="5" name="Picture 4"/>
          <p:cNvPicPr>
            <a:picLocks noChangeAspect="1"/>
          </p:cNvPicPr>
          <p:nvPr/>
        </p:nvPicPr>
        <p:blipFill>
          <a:blip r:embed="rId3"/>
          <a:stretch>
            <a:fillRect/>
          </a:stretch>
        </p:blipFill>
        <p:spPr>
          <a:xfrm>
            <a:off x="4937407" y="4146638"/>
            <a:ext cx="3435113" cy="2592538"/>
          </a:xfrm>
          <a:prstGeom prst="rect">
            <a:avLst/>
          </a:prstGeom>
        </p:spPr>
      </p:pic>
      <p:pic>
        <p:nvPicPr>
          <p:cNvPr id="6" name="Picture 5"/>
          <p:cNvPicPr>
            <a:picLocks noChangeAspect="1"/>
          </p:cNvPicPr>
          <p:nvPr/>
        </p:nvPicPr>
        <p:blipFill>
          <a:blip r:embed="rId4"/>
          <a:stretch>
            <a:fillRect/>
          </a:stretch>
        </p:blipFill>
        <p:spPr>
          <a:xfrm>
            <a:off x="982132" y="4127112"/>
            <a:ext cx="3224463" cy="2612065"/>
          </a:xfrm>
          <a:prstGeom prst="rect">
            <a:avLst/>
          </a:prstGeom>
        </p:spPr>
      </p:pic>
      <p:sp>
        <p:nvSpPr>
          <p:cNvPr id="7" name="Rectangle 6">
            <a:extLst>
              <a:ext uri="{FF2B5EF4-FFF2-40B4-BE49-F238E27FC236}">
                <a16:creationId xmlns:a16="http://schemas.microsoft.com/office/drawing/2014/main" id="{DF79C6CD-CF39-4F3D-B8BF-97D55C2D0216}"/>
              </a:ext>
            </a:extLst>
          </p:cNvPr>
          <p:cNvSpPr/>
          <p:nvPr/>
        </p:nvSpPr>
        <p:spPr>
          <a:xfrm>
            <a:off x="982131" y="4127111"/>
            <a:ext cx="3224463" cy="261206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8BF4D2-FF98-4516-AFAC-8F4044719C84}"/>
              </a:ext>
            </a:extLst>
          </p:cNvPr>
          <p:cNvSpPr/>
          <p:nvPr/>
        </p:nvSpPr>
        <p:spPr>
          <a:xfrm>
            <a:off x="4937407" y="4149020"/>
            <a:ext cx="3435115" cy="259015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89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train traveling down a dirt road&#10;&#10;Description automatically generated">
            <a:extLst>
              <a:ext uri="{FF2B5EF4-FFF2-40B4-BE49-F238E27FC236}">
                <a16:creationId xmlns:a16="http://schemas.microsoft.com/office/drawing/2014/main" id="{F2427BCF-565E-4E22-92DF-462C41B94B7D}"/>
              </a:ext>
            </a:extLst>
          </p:cNvPr>
          <p:cNvPicPr>
            <a:picLocks noChangeAspect="1"/>
          </p:cNvPicPr>
          <p:nvPr/>
        </p:nvPicPr>
        <p:blipFill rotWithShape="1">
          <a:blip r:embed="rId2">
            <a:extLst>
              <a:ext uri="{28A0092B-C50C-407E-A947-70E740481C1C}">
                <a14:useLocalDpi xmlns:a14="http://schemas.microsoft.com/office/drawing/2010/main" val="0"/>
              </a:ext>
            </a:extLst>
          </a:blip>
          <a:srcRect r="14083"/>
          <a:stretch/>
        </p:blipFill>
        <p:spPr>
          <a:xfrm>
            <a:off x="3814013" y="1794294"/>
            <a:ext cx="5120913" cy="3462549"/>
          </a:xfrm>
          <a:prstGeom prst="rect">
            <a:avLst/>
          </a:prstGeom>
        </p:spPr>
      </p:pic>
      <p:pic>
        <p:nvPicPr>
          <p:cNvPr id="10" name="Picture 9" descr="A sign on the side of a road&#10;&#10;Description automatically generated">
            <a:extLst>
              <a:ext uri="{FF2B5EF4-FFF2-40B4-BE49-F238E27FC236}">
                <a16:creationId xmlns:a16="http://schemas.microsoft.com/office/drawing/2014/main" id="{42E7F65A-8EA6-4627-88A5-2DF45DF09FD0}"/>
              </a:ext>
            </a:extLst>
          </p:cNvPr>
          <p:cNvPicPr>
            <a:picLocks noChangeAspect="1"/>
          </p:cNvPicPr>
          <p:nvPr/>
        </p:nvPicPr>
        <p:blipFill rotWithShape="1">
          <a:blip r:embed="rId3">
            <a:extLst>
              <a:ext uri="{28A0092B-C50C-407E-A947-70E740481C1C}">
                <a14:useLocalDpi xmlns:a14="http://schemas.microsoft.com/office/drawing/2010/main" val="0"/>
              </a:ext>
            </a:extLst>
          </a:blip>
          <a:srcRect l="4072" r="7598" b="3724"/>
          <a:stretch/>
        </p:blipFill>
        <p:spPr>
          <a:xfrm>
            <a:off x="3814013" y="1794294"/>
            <a:ext cx="5120912" cy="3462549"/>
          </a:xfrm>
          <a:prstGeom prst="rect">
            <a:avLst/>
          </a:prstGeom>
        </p:spPr>
      </p:pic>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457201"/>
            <a:ext cx="7704667" cy="1199071"/>
          </a:xfrm>
        </p:spPr>
        <p:txBody>
          <a:bodyPr/>
          <a:lstStyle/>
          <a:p>
            <a:r>
              <a:rPr lang="en-US" dirty="0">
                <a:latin typeface="Arial Black" panose="020B0A04020102020204" pitchFamily="34" charset="0"/>
                <a:cs typeface="Arial" panose="020B0604020202020204" pitchFamily="34" charset="0"/>
              </a:rPr>
              <a:t>City of Rio Vista</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709861" y="1637878"/>
            <a:ext cx="3176337" cy="3848517"/>
          </a:xfrm>
        </p:spPr>
        <p:txBody>
          <a:bodyPr>
            <a:noAutofit/>
          </a:bodyPr>
          <a:lstStyle/>
          <a:p>
            <a:pPr marL="0" indent="0">
              <a:buNone/>
            </a:pPr>
            <a:r>
              <a:rPr lang="en-US" sz="2200" dirty="0">
                <a:latin typeface="Arial" panose="020B0604020202020204" pitchFamily="34" charset="0"/>
                <a:cs typeface="Arial" panose="020B0604020202020204" pitchFamily="34" charset="0"/>
              </a:rPr>
              <a:t>By the end of FY 19-20, the City of Rio Vista will have received approx. $378,000 in SB 1 funding since FY 17-18. The City will use this funding and future SB 1 funding to repay the County for the </a:t>
            </a:r>
            <a:r>
              <a:rPr lang="en-US" sz="2200" i="1" dirty="0">
                <a:latin typeface="Arial" panose="020B0604020202020204" pitchFamily="34" charset="0"/>
                <a:cs typeface="Arial" panose="020B0604020202020204" pitchFamily="34" charset="0"/>
              </a:rPr>
              <a:t>McCormack Road Resurfacing Project. </a:t>
            </a:r>
            <a:endParaRPr lang="en-US" sz="2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0684" y="58909"/>
            <a:ext cx="1203156" cy="1203156"/>
          </a:xfrm>
          <a:prstGeom prst="rect">
            <a:avLst/>
          </a:prstGeom>
        </p:spPr>
      </p:pic>
    </p:spTree>
    <p:extLst>
      <p:ext uri="{BB962C8B-B14F-4D97-AF65-F5344CB8AC3E}">
        <p14:creationId xmlns:p14="http://schemas.microsoft.com/office/powerpoint/2010/main" val="2101535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353683"/>
            <a:ext cx="7704667" cy="1199071"/>
          </a:xfrm>
        </p:spPr>
        <p:txBody>
          <a:bodyPr/>
          <a:lstStyle/>
          <a:p>
            <a:r>
              <a:rPr lang="en-US" dirty="0">
                <a:latin typeface="Arial Black" panose="020B0A04020102020204" pitchFamily="34" charset="0"/>
                <a:cs typeface="Arial" panose="020B0604020202020204" pitchFamily="34" charset="0"/>
              </a:rPr>
              <a:t>City of Suisun City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304" y="24064"/>
            <a:ext cx="1274632" cy="1287378"/>
          </a:xfrm>
          <a:prstGeom prst="rect">
            <a:avLst/>
          </a:prstGeom>
        </p:spPr>
      </p:pic>
      <p:pic>
        <p:nvPicPr>
          <p:cNvPr id="7" name="Picture 6" descr="The side of a road&#10;&#10;Description automatically generated">
            <a:extLst>
              <a:ext uri="{FF2B5EF4-FFF2-40B4-BE49-F238E27FC236}">
                <a16:creationId xmlns:a16="http://schemas.microsoft.com/office/drawing/2014/main" id="{CF9B6B8D-3268-4C98-8F2F-53FAEDBD7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748" y="1542312"/>
            <a:ext cx="2364488" cy="3152652"/>
          </a:xfrm>
          <a:prstGeom prst="rect">
            <a:avLst/>
          </a:prstGeom>
        </p:spPr>
      </p:pic>
      <p:pic>
        <p:nvPicPr>
          <p:cNvPr id="9" name="Picture 8" descr="A sign on the side of a road&#10;&#10;Description automatically generated">
            <a:extLst>
              <a:ext uri="{FF2B5EF4-FFF2-40B4-BE49-F238E27FC236}">
                <a16:creationId xmlns:a16="http://schemas.microsoft.com/office/drawing/2014/main" id="{875E9A93-2FAC-4BE6-9414-86632E578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3748" y="4838039"/>
            <a:ext cx="2364488" cy="1773367"/>
          </a:xfrm>
          <a:prstGeom prst="rect">
            <a:avLst/>
          </a:prstGeom>
        </p:spPr>
      </p:pic>
      <p:sp>
        <p:nvSpPr>
          <p:cNvPr id="10" name="Rectangle 9">
            <a:extLst>
              <a:ext uri="{FF2B5EF4-FFF2-40B4-BE49-F238E27FC236}">
                <a16:creationId xmlns:a16="http://schemas.microsoft.com/office/drawing/2014/main" id="{4EAFE566-8138-43B4-A314-6D9B3117CD26}"/>
              </a:ext>
            </a:extLst>
          </p:cNvPr>
          <p:cNvSpPr/>
          <p:nvPr/>
        </p:nvSpPr>
        <p:spPr>
          <a:xfrm>
            <a:off x="1155940" y="6021238"/>
            <a:ext cx="776377" cy="483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809604" y="1559565"/>
            <a:ext cx="5858650" cy="5177664"/>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By the end of FY 19-20, Suisun City will have received approximately $1.2 M in SB 1 funding since FY 17-18. The City has used this funding to expand their street repair program:</a:t>
            </a:r>
          </a:p>
          <a:p>
            <a:r>
              <a:rPr lang="en-US" sz="2000" dirty="0">
                <a:latin typeface="Arial" panose="020B0604020202020204" pitchFamily="34" charset="0"/>
                <a:cs typeface="Arial" panose="020B0604020202020204" pitchFamily="34" charset="0"/>
              </a:rPr>
              <a:t>In 2018, Suisun City repaired, reconstructed or filled potholes on 32 streets and roads totaling approx. 6 lane miles of paving and installation of 46 ADA curb ramps. </a:t>
            </a:r>
          </a:p>
          <a:p>
            <a:r>
              <a:rPr lang="en-US" sz="2000" dirty="0">
                <a:latin typeface="Arial" panose="020B0604020202020204" pitchFamily="34" charset="0"/>
                <a:cs typeface="Arial" panose="020B0604020202020204" pitchFamily="34" charset="0"/>
              </a:rPr>
              <a:t>In 2019, the City paved multiple streets with over 500 tons of new asphalt placed and 2 ADA curb ramps installed. </a:t>
            </a:r>
          </a:p>
          <a:p>
            <a:r>
              <a:rPr lang="en-US" sz="2000" dirty="0">
                <a:latin typeface="Arial" panose="020B0604020202020204" pitchFamily="34" charset="0"/>
                <a:cs typeface="Arial" panose="020B0604020202020204" pitchFamily="34" charset="0"/>
              </a:rPr>
              <a:t>In 2020, the City is under contract for design on 3 upcoming paving projects and has crack sealed more than 14,000 linear feet of pavement cracks on 23 streets.</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366518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0230-E379-4B42-9DAA-B96F3CED94E7}"/>
              </a:ext>
            </a:extLst>
          </p:cNvPr>
          <p:cNvSpPr>
            <a:spLocks noGrp="1"/>
          </p:cNvSpPr>
          <p:nvPr>
            <p:ph type="title"/>
          </p:nvPr>
        </p:nvSpPr>
        <p:spPr>
          <a:xfrm>
            <a:off x="982133" y="370936"/>
            <a:ext cx="7704667" cy="1199071"/>
          </a:xfrm>
        </p:spPr>
        <p:txBody>
          <a:bodyPr/>
          <a:lstStyle/>
          <a:p>
            <a:r>
              <a:rPr lang="en-US" dirty="0">
                <a:latin typeface="Arial Black" panose="020B0A04020102020204" pitchFamily="34" charset="0"/>
                <a:cs typeface="Arial" panose="020B0604020202020204" pitchFamily="34" charset="0"/>
              </a:rPr>
              <a:t>City of Vacaville</a:t>
            </a:r>
          </a:p>
        </p:txBody>
      </p:sp>
      <p:sp>
        <p:nvSpPr>
          <p:cNvPr id="3" name="Content Placeholder 2">
            <a:extLst>
              <a:ext uri="{FF2B5EF4-FFF2-40B4-BE49-F238E27FC236}">
                <a16:creationId xmlns:a16="http://schemas.microsoft.com/office/drawing/2014/main" id="{1B3A641D-7492-4D92-92F9-DE12769F27C8}"/>
              </a:ext>
            </a:extLst>
          </p:cNvPr>
          <p:cNvSpPr>
            <a:spLocks noGrp="1"/>
          </p:cNvSpPr>
          <p:nvPr>
            <p:ph idx="1"/>
          </p:nvPr>
        </p:nvSpPr>
        <p:spPr>
          <a:xfrm>
            <a:off x="771580" y="1485014"/>
            <a:ext cx="8125771" cy="3751445"/>
          </a:xfrm>
        </p:spPr>
        <p:txBody>
          <a:bodyPr>
            <a:noAutofit/>
          </a:bodyPr>
          <a:lstStyle/>
          <a:p>
            <a:pPr marL="0" indent="0">
              <a:buNone/>
            </a:pPr>
            <a:r>
              <a:rPr lang="en-US" sz="2000" dirty="0">
                <a:latin typeface="Arial" panose="020B0604020202020204" pitchFamily="34" charset="0"/>
                <a:cs typeface="Arial" panose="020B0604020202020204" pitchFamily="34" charset="0"/>
              </a:rPr>
              <a:t>By the end of FY 19-20, the City of Vacaville will have received approximately $4 M in SB 1 funding since FY 17-18. The City has used this funding in combination with Measure M funds to expand their street repair program. $1.6M in SB 1 funding is supporting the $3.85 M </a:t>
            </a:r>
            <a:r>
              <a:rPr lang="en-US" sz="2000" i="1" dirty="0">
                <a:latin typeface="Arial" panose="020B0604020202020204" pitchFamily="34" charset="0"/>
                <a:cs typeface="Arial" panose="020B0604020202020204" pitchFamily="34" charset="0"/>
              </a:rPr>
              <a:t>2020 Pavement Preservation Project</a:t>
            </a:r>
            <a:r>
              <a:rPr lang="en-US" sz="2000" dirty="0">
                <a:latin typeface="Arial" panose="020B0604020202020204" pitchFamily="34" charset="0"/>
                <a:cs typeface="Arial" panose="020B0604020202020204" pitchFamily="34" charset="0"/>
              </a:rPr>
              <a:t>, which will repair approximately 15 centerline miles through Slurry Seal and 10 centerline miles with Cape Seal, incorporating asphalt patch repair, crack sealing, and preventative maintenance.</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0999" y="24064"/>
            <a:ext cx="1106905" cy="1217596"/>
          </a:xfrm>
          <a:prstGeom prst="rect">
            <a:avLst/>
          </a:prstGeom>
        </p:spPr>
      </p:pic>
      <p:pic>
        <p:nvPicPr>
          <p:cNvPr id="5" name="Picture 4"/>
          <p:cNvPicPr>
            <a:picLocks noChangeAspect="1"/>
          </p:cNvPicPr>
          <p:nvPr/>
        </p:nvPicPr>
        <p:blipFill rotWithShape="1">
          <a:blip r:embed="rId3"/>
          <a:srcRect t="2607" b="6700"/>
          <a:stretch/>
        </p:blipFill>
        <p:spPr>
          <a:xfrm>
            <a:off x="2740545" y="3959275"/>
            <a:ext cx="4187840" cy="2827422"/>
          </a:xfrm>
          <a:prstGeom prst="rect">
            <a:avLst/>
          </a:prstGeom>
        </p:spPr>
      </p:pic>
    </p:spTree>
    <p:extLst>
      <p:ext uri="{BB962C8B-B14F-4D97-AF65-F5344CB8AC3E}">
        <p14:creationId xmlns:p14="http://schemas.microsoft.com/office/powerpoint/2010/main" val="3216188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60</TotalTime>
  <Words>852</Words>
  <Application>Microsoft Office PowerPoint</Application>
  <PresentationFormat>On-screen Show (4:3)</PresentationFormat>
  <Paragraphs>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Corbel</vt:lpstr>
      <vt:lpstr>Times New Roman</vt:lpstr>
      <vt:lpstr>Parallax</vt:lpstr>
      <vt:lpstr>Senate Bill 1 (SB 1) Funding: 2018-2020  Progress Report</vt:lpstr>
      <vt:lpstr>Background on SB 1</vt:lpstr>
      <vt:lpstr>City of Benicia</vt:lpstr>
      <vt:lpstr>Solano County</vt:lpstr>
      <vt:lpstr>City of Dixon</vt:lpstr>
      <vt:lpstr>City of Fairfield</vt:lpstr>
      <vt:lpstr>City of Rio Vista</vt:lpstr>
      <vt:lpstr>City of Suisun City</vt:lpstr>
      <vt:lpstr>City of Vacaville</vt:lpstr>
      <vt:lpstr>City of Vallejo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Bill 1 (SB 1) Funding: 2018-2020  Progress Report</dc:title>
  <dc:creator>Erika McLitus</dc:creator>
  <cp:lastModifiedBy>Erika McLitus</cp:lastModifiedBy>
  <cp:revision>12</cp:revision>
  <dcterms:created xsi:type="dcterms:W3CDTF">2020-06-25T17:23:34Z</dcterms:created>
  <dcterms:modified xsi:type="dcterms:W3CDTF">2020-07-07T23:46:23Z</dcterms:modified>
</cp:coreProperties>
</file>